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8"/>
  </p:notesMasterIdLst>
  <p:handoutMasterIdLst>
    <p:handoutMasterId r:id="rId29"/>
  </p:handoutMasterIdLst>
  <p:sldIdLst>
    <p:sldId id="306" r:id="rId5"/>
    <p:sldId id="304" r:id="rId6"/>
    <p:sldId id="305" r:id="rId7"/>
    <p:sldId id="307" r:id="rId8"/>
    <p:sldId id="308" r:id="rId9"/>
    <p:sldId id="309" r:id="rId10"/>
    <p:sldId id="310" r:id="rId11"/>
    <p:sldId id="314" r:id="rId12"/>
    <p:sldId id="300" r:id="rId13"/>
    <p:sldId id="311" r:id="rId14"/>
    <p:sldId id="315" r:id="rId15"/>
    <p:sldId id="325" r:id="rId16"/>
    <p:sldId id="328" r:id="rId17"/>
    <p:sldId id="316" r:id="rId18"/>
    <p:sldId id="326" r:id="rId19"/>
    <p:sldId id="318" r:id="rId20"/>
    <p:sldId id="327" r:id="rId21"/>
    <p:sldId id="329" r:id="rId22"/>
    <p:sldId id="303" r:id="rId23"/>
    <p:sldId id="301" r:id="rId24"/>
    <p:sldId id="330" r:id="rId25"/>
    <p:sldId id="322" r:id="rId26"/>
    <p:sldId id="319" r:id="rId2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9D9"/>
    <a:srgbClr val="003773"/>
    <a:srgbClr val="E39844"/>
    <a:srgbClr val="2D4F9B"/>
    <a:srgbClr val="69BFC9"/>
    <a:srgbClr val="E15CBD"/>
    <a:srgbClr val="7D8150"/>
    <a:srgbClr val="1E5082"/>
    <a:srgbClr val="F3E068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39" autoAdjust="0"/>
  </p:normalViewPr>
  <p:slideViewPr>
    <p:cSldViewPr snapToGrid="0">
      <p:cViewPr varScale="1">
        <p:scale>
          <a:sx n="69" d="100"/>
          <a:sy n="69" d="100"/>
        </p:scale>
        <p:origin x="5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12/10/2025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12/10/2025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xmlns="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xmlns="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xmlns="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xmlns="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xmlns="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xmlns="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A7C93D4F-3003-4D58-9AFB-356A0F800F42}"/>
              </a:ext>
            </a:extLst>
          </p:cNvPr>
          <p:cNvSpPr/>
          <p:nvPr userDrawn="1"/>
        </p:nvSpPr>
        <p:spPr>
          <a:xfrm>
            <a:off x="4917366" y="3841"/>
            <a:ext cx="127212" cy="6858000"/>
          </a:xfrm>
          <a:prstGeom prst="rect">
            <a:avLst/>
          </a:prstGeom>
          <a:solidFill>
            <a:srgbClr val="7D9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2D4F9B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6D3E1BBA-670B-4CAE-B839-50ADB23DDBC6}"/>
              </a:ext>
            </a:extLst>
          </p:cNvPr>
          <p:cNvSpPr/>
          <p:nvPr userDrawn="1"/>
        </p:nvSpPr>
        <p:spPr>
          <a:xfrm>
            <a:off x="4821381" y="-1345"/>
            <a:ext cx="137546" cy="6858000"/>
          </a:xfrm>
          <a:prstGeom prst="rect">
            <a:avLst/>
          </a:prstGeom>
          <a:solidFill>
            <a:srgbClr val="E39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80EB2236-0522-C432-A463-063CE04EE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>
            <a:fillRect/>
          </a:stretch>
        </p:blipFill>
        <p:spPr>
          <a:xfrm>
            <a:off x="-164657" y="0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xmlns="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xmlns="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xmlns="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xmlns="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xmlns="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xmlns="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xmlns="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xmlns="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12/10/2025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0579" y="241739"/>
            <a:ext cx="7031421" cy="1177158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STESSA IMMAGINE DUE REFERTI</a:t>
            </a:r>
            <a:br>
              <a:rPr lang="it-IT" sz="4000" dirty="0"/>
            </a:br>
            <a:r>
              <a:rPr lang="it-IT" sz="4000" dirty="0"/>
              <a:t>Come può cambiare l’impatto clinico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1776" y="1653710"/>
            <a:ext cx="5855313" cy="2010102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C000"/>
                </a:solidFill>
              </a:rPr>
              <a:t>Giovanni Mauri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rgbClr val="FFC000"/>
                </a:solidFill>
              </a:rPr>
              <a:t>radiologia diagnostica e interventistica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800" b="1" dirty="0">
              <a:solidFill>
                <a:srgbClr val="FFC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C000"/>
                </a:solidFill>
              </a:rPr>
              <a:t>Daniele tassinari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rgbClr val="FFC000"/>
                </a:solidFill>
              </a:rPr>
              <a:t>Chirurgia bariatrica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800" dirty="0">
              <a:solidFill>
                <a:srgbClr val="FFC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800" i="1" dirty="0">
                <a:solidFill>
                  <a:srgbClr val="FFC000"/>
                </a:solidFill>
              </a:rPr>
              <a:t>IRCCS Ospedale Galeazzi Sant'Ambrogio, Milano</a:t>
            </a:r>
          </a:p>
        </p:txBody>
      </p:sp>
      <p:pic>
        <p:nvPicPr>
          <p:cNvPr id="5" name="Picture 2" descr="Fun with Ambiguous Imag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r="15543" b="9264"/>
          <a:stretch/>
        </p:blipFill>
        <p:spPr bwMode="auto">
          <a:xfrm>
            <a:off x="6289963" y="3684832"/>
            <a:ext cx="4276437" cy="303047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495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5379" y="2712720"/>
            <a:ext cx="10058400" cy="792138"/>
          </a:xfrm>
        </p:spPr>
        <p:txBody>
          <a:bodyPr/>
          <a:lstStyle/>
          <a:p>
            <a:r>
              <a:rPr lang="it-IT" dirty="0"/>
              <a:t>Referto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274EF833-2B07-43BF-B531-028A24E2A705}"/>
              </a:ext>
            </a:extLst>
          </p:cNvPr>
          <p:cNvSpPr txBox="1"/>
          <p:nvPr/>
        </p:nvSpPr>
        <p:spPr>
          <a:xfrm>
            <a:off x="4086225" y="264610"/>
            <a:ext cx="7754874" cy="3139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2200" dirty="0"/>
              <a:t>…</a:t>
            </a:r>
          </a:p>
          <a:p>
            <a:r>
              <a:rPr lang="it-IT" sz="2200" dirty="0"/>
              <a:t>Si documenta marcata </a:t>
            </a:r>
            <a:r>
              <a:rPr lang="it-IT" sz="2200" b="1" dirty="0"/>
              <a:t>torsione del mesentere</a:t>
            </a:r>
            <a:r>
              <a:rPr lang="it-IT" sz="2200" dirty="0"/>
              <a:t> in sede mesogastrica, con aspetto a </a:t>
            </a:r>
            <a:r>
              <a:rPr lang="it-IT" sz="2200" b="1" dirty="0"/>
              <a:t>“</a:t>
            </a:r>
            <a:r>
              <a:rPr lang="it-IT" sz="2200" b="1" dirty="0" err="1"/>
              <a:t>whirl</a:t>
            </a:r>
            <a:r>
              <a:rPr lang="it-IT" sz="2200" b="1" dirty="0"/>
              <a:t> </a:t>
            </a:r>
            <a:r>
              <a:rPr lang="it-IT" sz="2200" b="1" dirty="0" err="1"/>
              <a:t>sign</a:t>
            </a:r>
            <a:r>
              <a:rPr lang="it-IT" sz="2200" b="1" dirty="0"/>
              <a:t>”</a:t>
            </a:r>
            <a:r>
              <a:rPr lang="it-IT" sz="2200" dirty="0"/>
              <a:t> determinato dall’avvolgimento dei vasi mesenterici attorno all’asse vascolare principale.</a:t>
            </a:r>
            <a:br>
              <a:rPr lang="it-IT" sz="2200" dirty="0"/>
            </a:br>
            <a:r>
              <a:rPr lang="it-IT" sz="2200" dirty="0"/>
              <a:t>La </a:t>
            </a:r>
            <a:r>
              <a:rPr lang="it-IT" sz="2200" b="1" dirty="0"/>
              <a:t>vena mesenterica superiore appare compressa e stenotica</a:t>
            </a:r>
            <a:r>
              <a:rPr lang="it-IT" sz="2200" dirty="0"/>
              <a:t> nel tratto prossimale, in quadro compatibile con </a:t>
            </a:r>
            <a:r>
              <a:rPr lang="it-IT" sz="2200" b="1" dirty="0"/>
              <a:t>strozzatura vascolare da volvolo</a:t>
            </a:r>
            <a:r>
              <a:rPr lang="it-IT" sz="2200" dirty="0"/>
              <a:t>.</a:t>
            </a:r>
          </a:p>
          <a:p>
            <a:r>
              <a:rPr lang="it-IT" sz="2200" dirty="0"/>
              <a:t>…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B6B81701-C57F-462E-A4F7-CC8DBDC67E13}"/>
              </a:ext>
            </a:extLst>
          </p:cNvPr>
          <p:cNvSpPr txBox="1"/>
          <p:nvPr/>
        </p:nvSpPr>
        <p:spPr>
          <a:xfrm>
            <a:off x="4086225" y="3821514"/>
            <a:ext cx="7754874" cy="280076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0000"/>
                </a:solidFill>
              </a:rPr>
              <a:t>…</a:t>
            </a:r>
          </a:p>
          <a:p>
            <a:r>
              <a:rPr lang="it-IT" sz="2200" b="1" dirty="0">
                <a:solidFill>
                  <a:srgbClr val="000000"/>
                </a:solidFill>
              </a:rPr>
              <a:t>Collabita</a:t>
            </a:r>
            <a:r>
              <a:rPr lang="it-IT" sz="2200" dirty="0">
                <a:solidFill>
                  <a:srgbClr val="000000"/>
                </a:solidFill>
              </a:rPr>
              <a:t> la vena mesenterica superiore a livello del tratto del volvolo, con iniziale stasi venosa a livello dei vasi intestinali, i quali appaiono </a:t>
            </a:r>
            <a:r>
              <a:rPr lang="it-IT" sz="2200" b="1" dirty="0">
                <a:solidFill>
                  <a:srgbClr val="000000"/>
                </a:solidFill>
              </a:rPr>
              <a:t>ectasici ma regolarmente opacizzati</a:t>
            </a:r>
            <a:r>
              <a:rPr lang="it-IT" sz="2200" dirty="0">
                <a:solidFill>
                  <a:srgbClr val="000000"/>
                </a:solidFill>
              </a:rPr>
              <a:t>. Nei limiti per calibro e regolarmente opacizzata la vena mesenterica superiore a livello della confluenza </a:t>
            </a:r>
            <a:r>
              <a:rPr lang="it-IT" sz="2200" dirty="0" err="1">
                <a:solidFill>
                  <a:srgbClr val="000000"/>
                </a:solidFill>
              </a:rPr>
              <a:t>speno</a:t>
            </a:r>
            <a:r>
              <a:rPr lang="it-IT" sz="2200" dirty="0">
                <a:solidFill>
                  <a:srgbClr val="000000"/>
                </a:solidFill>
              </a:rPr>
              <a:t>-portale. </a:t>
            </a:r>
          </a:p>
          <a:p>
            <a:r>
              <a:rPr lang="it-IT" sz="2200" b="1" dirty="0">
                <a:solidFill>
                  <a:srgbClr val="000000"/>
                </a:solidFill>
              </a:rPr>
              <a:t>Conservata l'opacizzazione delle pareti delle anse intestali</a:t>
            </a:r>
            <a:r>
              <a:rPr lang="it-IT" sz="2200" dirty="0">
                <a:solidFill>
                  <a:srgbClr val="000000"/>
                </a:solidFill>
              </a:rPr>
              <a:t>.</a:t>
            </a:r>
          </a:p>
          <a:p>
            <a:r>
              <a:rPr lang="it-IT" sz="2200" dirty="0">
                <a:solidFill>
                  <a:srgbClr val="000000"/>
                </a:solidFill>
              </a:rPr>
              <a:t>…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850514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347" y="410966"/>
            <a:ext cx="10058400" cy="792138"/>
          </a:xfrm>
        </p:spPr>
        <p:txBody>
          <a:bodyPr/>
          <a:lstStyle/>
          <a:p>
            <a:r>
              <a:rPr lang="it-IT" dirty="0"/>
              <a:t>Il chirurgo intanto…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47" y="1111735"/>
            <a:ext cx="2907734" cy="3651801"/>
          </a:xfrm>
          <a:prstGeom prst="rect">
            <a:avLst/>
          </a:prstGeom>
        </p:spPr>
      </p:pic>
      <p:pic>
        <p:nvPicPr>
          <p:cNvPr id="1026" name="Picture 2" descr="Radiologists and Surgeons: Can't We All Just Get Alo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80" y="3972212"/>
            <a:ext cx="3490400" cy="23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uvola 4">
            <a:extLst>
              <a:ext uri="{FF2B5EF4-FFF2-40B4-BE49-F238E27FC236}">
                <a16:creationId xmlns:a16="http://schemas.microsoft.com/office/drawing/2014/main" xmlns="" id="{89FC40CA-AAD2-5446-90D8-EAF1048AAE42}"/>
              </a:ext>
            </a:extLst>
          </p:cNvPr>
          <p:cNvSpPr/>
          <p:nvPr/>
        </p:nvSpPr>
        <p:spPr>
          <a:xfrm rot="21179914">
            <a:off x="2788876" y="1438691"/>
            <a:ext cx="2927875" cy="174756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2E60F633-8C73-3745-B96C-1D889CD2F882}"/>
              </a:ext>
            </a:extLst>
          </p:cNvPr>
          <p:cNvSpPr txBox="1"/>
          <p:nvPr/>
        </p:nvSpPr>
        <p:spPr>
          <a:xfrm rot="20519804">
            <a:off x="3176176" y="1689790"/>
            <a:ext cx="2149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OTTIMIZZAZIONE PIANIFICAZIONE </a:t>
            </a:r>
          </a:p>
          <a:p>
            <a:r>
              <a:rPr lang="it-IT" b="1" dirty="0"/>
              <a:t>EV. RICONVERSIONE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535423F5-3F4C-3645-884B-E5B8300CDC02}"/>
              </a:ext>
            </a:extLst>
          </p:cNvPr>
          <p:cNvSpPr txBox="1"/>
          <p:nvPr/>
        </p:nvSpPr>
        <p:spPr>
          <a:xfrm>
            <a:off x="6205158" y="1568935"/>
            <a:ext cx="529547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cs typeface="Arial" panose="020B0604020202020204" pitchFamily="34" charset="0"/>
              </a:rPr>
              <a:t>NON LEUCOCITOSI</a:t>
            </a:r>
            <a:endParaRPr lang="it-IT" sz="2000" dirty="0">
              <a:effectLst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cs typeface="Arial" panose="020B0604020202020204" pitchFamily="34" charset="0"/>
              </a:rPr>
              <a:t>NON LATTATI, BICABONATI NELLA NORMA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cs typeface="Arial" panose="020B0604020202020204" pitchFamily="34" charset="0"/>
              </a:rPr>
              <a:t>SINTOMATOLOGIA INTERMITTENTE/RECIDIVANTE DA GIORNI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VASI INTESTINALI </a:t>
            </a:r>
            <a:r>
              <a:rPr 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ECTASICI MA REGOLARMENTE OPACIZZATI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CONSERVATA L'OPACIZZAZIONE DELLE PARETI DELLE ANSE INTESTALI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5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535423F5-3F4C-3645-884B-E5B8300CDC02}"/>
              </a:ext>
            </a:extLst>
          </p:cNvPr>
          <p:cNvSpPr txBox="1"/>
          <p:nvPr/>
        </p:nvSpPr>
        <p:spPr>
          <a:xfrm>
            <a:off x="6096000" y="237887"/>
            <a:ext cx="539968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RICOVERO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IDRATAZIONE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EPARINA BPM 6000 UI / die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DIGIUNO</a:t>
            </a:r>
            <a:endParaRPr lang="it-IT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ONDANSETRONE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SCOPALAMINA BUTILBROMURO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EGA VENOSE SERIETE PER CONTROLLO LATTATI E BICARBONATI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</a:endParaRPr>
          </a:p>
        </p:txBody>
      </p:sp>
      <p:pic>
        <p:nvPicPr>
          <p:cNvPr id="4" name="Picture 2" descr="End of story button web banner templates. Vector Illustration 27375795  Vector Art at Vecteezy">
            <a:extLst>
              <a:ext uri="{FF2B5EF4-FFF2-40B4-BE49-F238E27FC236}">
                <a16:creationId xmlns:a16="http://schemas.microsoft.com/office/drawing/2014/main" xmlns="" id="{34B61457-EE89-E341-9EFA-D2CF540C5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8666" r="21173" b="9825"/>
          <a:stretch/>
        </p:blipFill>
        <p:spPr bwMode="auto">
          <a:xfrm>
            <a:off x="1112134" y="58506"/>
            <a:ext cx="3688466" cy="33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VG, Vettoriale - Il Paziente È Dal Medico E Ricoverato In Ospedale.  Illustrazione Vettoriale. Image 92656806">
            <a:extLst>
              <a:ext uri="{FF2B5EF4-FFF2-40B4-BE49-F238E27FC236}">
                <a16:creationId xmlns:a16="http://schemas.microsoft.com/office/drawing/2014/main" xmlns="" id="{DEC10BD9-BCEB-9847-8089-AB8EF604E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" b="9559"/>
          <a:stretch/>
        </p:blipFill>
        <p:spPr bwMode="auto">
          <a:xfrm>
            <a:off x="848960" y="3771900"/>
            <a:ext cx="421481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ccia giù 9">
            <a:extLst>
              <a:ext uri="{FF2B5EF4-FFF2-40B4-BE49-F238E27FC236}">
                <a16:creationId xmlns:a16="http://schemas.microsoft.com/office/drawing/2014/main" xmlns="" id="{CAF5531F-B5AC-CA41-8D4F-A0958D29D868}"/>
              </a:ext>
            </a:extLst>
          </p:cNvPr>
          <p:cNvSpPr/>
          <p:nvPr/>
        </p:nvSpPr>
        <p:spPr>
          <a:xfrm>
            <a:off x="8372475" y="3971925"/>
            <a:ext cx="423369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899AE334-7B03-7A4A-8A67-3C2CFB37382B}"/>
              </a:ext>
            </a:extLst>
          </p:cNvPr>
          <p:cNvSpPr txBox="1"/>
          <p:nvPr/>
        </p:nvSpPr>
        <p:spPr>
          <a:xfrm>
            <a:off x="5884314" y="4429125"/>
            <a:ext cx="5399689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RISOLUZIONE DELLA SINTOMATOLOGIA </a:t>
            </a: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ccia giù 13">
            <a:extLst>
              <a:ext uri="{FF2B5EF4-FFF2-40B4-BE49-F238E27FC236}">
                <a16:creationId xmlns:a16="http://schemas.microsoft.com/office/drawing/2014/main" xmlns="" id="{A5A917C8-3EEC-CC47-9FBD-484014633CA9}"/>
              </a:ext>
            </a:extLst>
          </p:cNvPr>
          <p:cNvSpPr/>
          <p:nvPr/>
        </p:nvSpPr>
        <p:spPr>
          <a:xfrm>
            <a:off x="8372473" y="5143503"/>
            <a:ext cx="423369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602F9FD9-A868-5847-99B7-FACAB4B28CEC}"/>
              </a:ext>
            </a:extLst>
          </p:cNvPr>
          <p:cNvSpPr txBox="1"/>
          <p:nvPr/>
        </p:nvSpPr>
        <p:spPr>
          <a:xfrm>
            <a:off x="5357813" y="5756702"/>
            <a:ext cx="645794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INTERVENTO DI RICONVERSIONE DI BPGRY AD ANATOMIA NORMALE IN ELEZIONE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(nello stesso ricovero)</a:t>
            </a: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113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0809A501-5E88-42EB-A6C2-602F469638FC}"/>
              </a:ext>
            </a:extLst>
          </p:cNvPr>
          <p:cNvSpPr txBox="1">
            <a:spLocks/>
          </p:cNvSpPr>
          <p:nvPr/>
        </p:nvSpPr>
        <p:spPr>
          <a:xfrm>
            <a:off x="722376" y="649268"/>
            <a:ext cx="4526280" cy="691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Caso clinico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4DF12C45-5718-A943-AA88-DFE963762ACE}"/>
              </a:ext>
            </a:extLst>
          </p:cNvPr>
          <p:cNvSpPr txBox="1"/>
          <p:nvPr/>
        </p:nvSpPr>
        <p:spPr>
          <a:xfrm>
            <a:off x="815141" y="2013679"/>
            <a:ext cx="969383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3200" dirty="0"/>
              <a:t>Pz in 25esima giornata post sleeve </a:t>
            </a:r>
            <a:r>
              <a:rPr lang="it-IT" sz="3200" dirty="0" err="1"/>
              <a:t>gastrectomy</a:t>
            </a:r>
            <a:endParaRPr lang="it-IT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3200" dirty="0"/>
              <a:t>Iperpiressia (</a:t>
            </a:r>
            <a:r>
              <a:rPr lang="it-IT" sz="3200" dirty="0" err="1"/>
              <a:t>max</a:t>
            </a:r>
            <a:r>
              <a:rPr lang="it-IT" sz="3200" dirty="0"/>
              <a:t> T 38°) da alcuni giorni in assenza di sintomatologia addominale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3200" dirty="0" err="1"/>
              <a:t>Gb</a:t>
            </a:r>
            <a:r>
              <a:rPr lang="it-IT" sz="3200" dirty="0"/>
              <a:t> 12.4 e PCR 23,5</a:t>
            </a:r>
            <a:endParaRPr lang="it-IT" sz="32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37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347" y="410966"/>
            <a:ext cx="10058400" cy="792138"/>
          </a:xfrm>
        </p:spPr>
        <p:txBody>
          <a:bodyPr/>
          <a:lstStyle/>
          <a:p>
            <a:r>
              <a:rPr lang="it-IT" dirty="0"/>
              <a:t>TC addome con mdc</a:t>
            </a:r>
          </a:p>
        </p:txBody>
      </p:sp>
      <p:pic>
        <p:nvPicPr>
          <p:cNvPr id="13" name="M_CHEST_20251008_160551">
            <a:hlinkClick r:id="" action="ppaction://media"/>
            <a:extLst>
              <a:ext uri="{FF2B5EF4-FFF2-40B4-BE49-F238E27FC236}">
                <a16:creationId xmlns:a16="http://schemas.microsoft.com/office/drawing/2014/main" xmlns="" id="{41FEDFB7-AE95-49A4-A665-82CDB4D294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" t="34844" r="-94" b="26045"/>
          <a:stretch/>
        </p:blipFill>
        <p:spPr>
          <a:xfrm>
            <a:off x="588542" y="2668569"/>
            <a:ext cx="6236208" cy="388876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FDA777FC-4435-4C35-9E5C-B766328C761D}"/>
              </a:ext>
            </a:extLst>
          </p:cNvPr>
          <p:cNvSpPr txBox="1"/>
          <p:nvPr/>
        </p:nvSpPr>
        <p:spPr>
          <a:xfrm>
            <a:off x="588542" y="1381953"/>
            <a:ext cx="55074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Quesito clinico: </a:t>
            </a:r>
          </a:p>
          <a:p>
            <a:r>
              <a:rPr lang="it-IT" sz="2800" dirty="0"/>
              <a:t>Febbricola persistente da 10 giorni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88BDFA32-70AF-45B6-8540-7CE27CFD4BE7}"/>
              </a:ext>
            </a:extLst>
          </p:cNvPr>
          <p:cNvSpPr txBox="1"/>
          <p:nvPr/>
        </p:nvSpPr>
        <p:spPr>
          <a:xfrm>
            <a:off x="7190325" y="2668569"/>
            <a:ext cx="4596384" cy="3693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Segoe UI" panose="020B0502040204020203" pitchFamily="34" charset="0"/>
              </a:rPr>
              <a:t>Referto</a:t>
            </a:r>
          </a:p>
          <a:p>
            <a:r>
              <a:rPr lang="it-IT" dirty="0">
                <a:solidFill>
                  <a:srgbClr val="000000"/>
                </a:solidFill>
                <a:latin typeface="Segoe UI" panose="020B0502040204020203" pitchFamily="34" charset="0"/>
              </a:rPr>
              <a:t>…</a:t>
            </a:r>
          </a:p>
          <a:p>
            <a:r>
              <a:rPr lang="it-IT" sz="1800" b="1" dirty="0">
                <a:solidFill>
                  <a:srgbClr val="000000"/>
                </a:solidFill>
                <a:latin typeface="Segoe UI" panose="020B0502040204020203" pitchFamily="34" charset="0"/>
              </a:rPr>
              <a:t>raccolta 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fluido-</a:t>
            </a:r>
            <a:r>
              <a:rPr lang="it-IT" sz="1800" dirty="0" err="1">
                <a:solidFill>
                  <a:srgbClr val="000000"/>
                </a:solidFill>
                <a:latin typeface="Segoe UI" panose="020B0502040204020203" pitchFamily="34" charset="0"/>
              </a:rPr>
              <a:t>sovrafluida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 con </a:t>
            </a:r>
            <a:r>
              <a:rPr lang="it-IT" sz="1800" b="1" dirty="0">
                <a:solidFill>
                  <a:srgbClr val="000000"/>
                </a:solidFill>
                <a:latin typeface="Segoe UI" panose="020B0502040204020203" pitchFamily="34" charset="0"/>
              </a:rPr>
              <a:t>quota aerea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 contestuale in sede adiacente al moncone gastrico residuale in postumi di chirurgia bariatrica.</a:t>
            </a:r>
          </a:p>
          <a:p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Essa presenta morfologia ovalare e diametri di 6,8 cm x 5,4 cm × 7,8 cm circa (DT x DAP x CC), i margini risultano irregolari e </a:t>
            </a:r>
            <a:r>
              <a:rPr lang="it-IT" sz="1800" dirty="0" err="1">
                <a:solidFill>
                  <a:srgbClr val="000000"/>
                </a:solidFill>
                <a:latin typeface="Segoe UI" panose="020B0502040204020203" pitchFamily="34" charset="0"/>
              </a:rPr>
              <a:t>polilobulati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 e si documenta </a:t>
            </a:r>
            <a:r>
              <a:rPr lang="it-IT" sz="1800" b="1" dirty="0">
                <a:solidFill>
                  <a:srgbClr val="000000"/>
                </a:solidFill>
                <a:latin typeface="Segoe UI" panose="020B0502040204020203" pitchFamily="34" charset="0"/>
              </a:rPr>
              <a:t>marcata imbibizione edematosa 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dell'adipe peritoneale adiacente di significato reattivo.</a:t>
            </a:r>
          </a:p>
          <a:p>
            <a:r>
              <a:rPr lang="it-IT" dirty="0">
                <a:solidFill>
                  <a:srgbClr val="000000"/>
                </a:solidFill>
                <a:latin typeface="Segoe UI" panose="020B0502040204020203" pitchFamily="34" charset="0"/>
              </a:rPr>
              <a:t>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250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7BFB3342-99B6-9841-8E94-C7E743D2C54A}"/>
              </a:ext>
            </a:extLst>
          </p:cNvPr>
          <p:cNvSpPr txBox="1"/>
          <p:nvPr/>
        </p:nvSpPr>
        <p:spPr>
          <a:xfrm>
            <a:off x="251790" y="1368721"/>
            <a:ext cx="1194021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Laparoscopica esplorativa </a:t>
            </a:r>
            <a:r>
              <a:rPr lang="it-IT" dirty="0"/>
              <a:t>e toilette di raccolta intra-addominale perigastrica.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importante addominalgia associata a incremento degli indici di flogosi.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it-IT" b="1" dirty="0"/>
              <a:t>TC addome: </a:t>
            </a:r>
            <a:r>
              <a:rPr lang="it-IT" dirty="0"/>
              <a:t>formazione di un'ulteriore raccolta addominale perigastrica con spandimento di mdc per OS associata ad abbondante quota di aria libera intra-addominale.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Laparoscopia esplorativa, </a:t>
            </a:r>
            <a:r>
              <a:rPr lang="it-IT" dirty="0"/>
              <a:t>toilette peritoneale e drenaggio di raccolte intra-addominali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persistenza di addominalgia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it-IT" b="1" dirty="0"/>
              <a:t>TC addome</a:t>
            </a:r>
            <a:r>
              <a:rPr lang="it-IT" dirty="0"/>
              <a:t>: persistenza della raccolta perigastrica e di ampia della falda di  aria libera in addome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EGDS</a:t>
            </a:r>
            <a:r>
              <a:rPr lang="it-IT" dirty="0"/>
              <a:t> e </a:t>
            </a:r>
            <a:r>
              <a:rPr lang="it-IT" b="1" dirty="0"/>
              <a:t>posizionamento di due </a:t>
            </a:r>
            <a:r>
              <a:rPr lang="it-IT" b="1" dirty="0" err="1"/>
              <a:t>Pig-Tail</a:t>
            </a:r>
            <a:r>
              <a:rPr lang="it-IT" b="1" dirty="0"/>
              <a:t> trans-gastrici</a:t>
            </a:r>
            <a:r>
              <a:rPr lang="it-IT" dirty="0"/>
              <a:t> con un estremo posizionato a livello della raccolta perigastrica.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it-IT" b="1" dirty="0"/>
              <a:t>TC addome: </a:t>
            </a:r>
            <a:r>
              <a:rPr lang="it-IT" dirty="0"/>
              <a:t>persistenza di tramite fistoloso con associata raccolta fluido-aerea intraddominale, aria libera e falda fluida in scavo pelvico.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Posizionamento di drenaggio 8F sotto guida mista eco-TC </a:t>
            </a:r>
            <a:r>
              <a:rPr lang="it-IT" dirty="0"/>
              <a:t>a livello della voluminosa raccolta addominale in ipocondrio sinistro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EGDS con rimozione dei </a:t>
            </a:r>
            <a:r>
              <a:rPr lang="it-IT" b="1" dirty="0" err="1"/>
              <a:t>Pig-Tail</a:t>
            </a:r>
            <a:r>
              <a:rPr lang="it-IT" b="1" dirty="0"/>
              <a:t> e posizionamento di </a:t>
            </a:r>
            <a:r>
              <a:rPr lang="it-IT" b="1" dirty="0" err="1"/>
              <a:t>MEGAstent</a:t>
            </a:r>
            <a:r>
              <a:rPr lang="it-IT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A seguito di migrazione dello </a:t>
            </a:r>
            <a:r>
              <a:rPr lang="it-IT" dirty="0" err="1"/>
              <a:t>stent</a:t>
            </a:r>
            <a:r>
              <a:rPr lang="it-IT" dirty="0"/>
              <a:t> si eseguiva riposizionamento dello stesso con ulteriore </a:t>
            </a:r>
            <a:r>
              <a:rPr lang="it-IT" dirty="0" err="1"/>
              <a:t>procerdura</a:t>
            </a:r>
            <a:r>
              <a:rPr lang="it-IT" dirty="0"/>
              <a:t> endoscopica.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it-IT" b="1" dirty="0"/>
              <a:t>TC addome: </a:t>
            </a:r>
            <a:r>
              <a:rPr lang="it-IT" dirty="0"/>
              <a:t>netta riduzione della nota raccolta, ma persistenza di spandimento di </a:t>
            </a:r>
            <a:r>
              <a:rPr lang="it-IT" dirty="0" err="1"/>
              <a:t>Mdc</a:t>
            </a:r>
            <a:r>
              <a:rPr lang="it-IT" dirty="0"/>
              <a:t> e nuova migrazione del </a:t>
            </a:r>
            <a:r>
              <a:rPr lang="it-IT" dirty="0" err="1"/>
              <a:t>MEGAstent</a:t>
            </a:r>
            <a:r>
              <a:rPr lang="it-IT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EGDS con rimozione dello </a:t>
            </a:r>
            <a:r>
              <a:rPr lang="it-IT" b="1" dirty="0" err="1"/>
              <a:t>stent</a:t>
            </a:r>
            <a:r>
              <a:rPr lang="it-IT" b="1" dirty="0"/>
              <a:t> e posizionamento di clip tipo OVESCO</a:t>
            </a:r>
            <a:endParaRPr lang="it-IT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it-IT" b="1" dirty="0"/>
              <a:t>TC addome di controllo con mezzo di contrasto per OS: </a:t>
            </a:r>
            <a:r>
              <a:rPr lang="it-IT" dirty="0"/>
              <a:t>assenza di spandimenti extra-luminali di mezzo di contrasto. 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5ACE946D-C61D-E844-B380-15AE1E73D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47" y="410966"/>
            <a:ext cx="10058400" cy="792138"/>
          </a:xfrm>
        </p:spPr>
        <p:txBody>
          <a:bodyPr/>
          <a:lstStyle/>
          <a:p>
            <a:r>
              <a:rPr lang="it-IT" dirty="0"/>
              <a:t>Inizia il calvario….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1273302-3A24-7849-838B-AABD051C03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27" y="35683"/>
            <a:ext cx="2427873" cy="17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347" y="410966"/>
            <a:ext cx="10058400" cy="792138"/>
          </a:xfrm>
        </p:spPr>
        <p:txBody>
          <a:bodyPr/>
          <a:lstStyle/>
          <a:p>
            <a:r>
              <a:rPr lang="it-IT" dirty="0"/>
              <a:t>TC addome con mdc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FDA777FC-4435-4C35-9E5C-B766328C761D}"/>
              </a:ext>
            </a:extLst>
          </p:cNvPr>
          <p:cNvSpPr txBox="1"/>
          <p:nvPr/>
        </p:nvSpPr>
        <p:spPr>
          <a:xfrm>
            <a:off x="588542" y="1381953"/>
            <a:ext cx="49011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Quesito clinico: </a:t>
            </a:r>
          </a:p>
          <a:p>
            <a:r>
              <a:rPr lang="it-IT" sz="2800" dirty="0"/>
              <a:t>Febbre persistente da 10 giorni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88BDFA32-70AF-45B6-8540-7CE27CFD4BE7}"/>
              </a:ext>
            </a:extLst>
          </p:cNvPr>
          <p:cNvSpPr txBox="1"/>
          <p:nvPr/>
        </p:nvSpPr>
        <p:spPr>
          <a:xfrm>
            <a:off x="7190325" y="2668569"/>
            <a:ext cx="4596384" cy="3693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Segoe UI" panose="020B0502040204020203" pitchFamily="34" charset="0"/>
              </a:rPr>
              <a:t>Referto</a:t>
            </a:r>
          </a:p>
          <a:p>
            <a:r>
              <a:rPr lang="it-IT" dirty="0">
                <a:solidFill>
                  <a:srgbClr val="000000"/>
                </a:solidFill>
                <a:latin typeface="Segoe UI" panose="020B0502040204020203" pitchFamily="34" charset="0"/>
              </a:rPr>
              <a:t>…</a:t>
            </a:r>
          </a:p>
          <a:p>
            <a:r>
              <a:rPr lang="it-IT" sz="1800" b="1" dirty="0">
                <a:solidFill>
                  <a:srgbClr val="000000"/>
                </a:solidFill>
                <a:latin typeface="Segoe UI" panose="020B0502040204020203" pitchFamily="34" charset="0"/>
              </a:rPr>
              <a:t>raccolta 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fluido-</a:t>
            </a:r>
            <a:r>
              <a:rPr lang="it-IT" sz="1800" dirty="0" err="1">
                <a:solidFill>
                  <a:srgbClr val="000000"/>
                </a:solidFill>
                <a:latin typeface="Segoe UI" panose="020B0502040204020203" pitchFamily="34" charset="0"/>
              </a:rPr>
              <a:t>sovrafluida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 con </a:t>
            </a:r>
            <a:r>
              <a:rPr lang="it-IT" sz="1800" b="1" dirty="0">
                <a:solidFill>
                  <a:srgbClr val="000000"/>
                </a:solidFill>
                <a:latin typeface="Segoe UI" panose="020B0502040204020203" pitchFamily="34" charset="0"/>
              </a:rPr>
              <a:t>quota aerea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 contestuale in sede adiacente al moncone gastrico residuale in postumi di chirurgia bariatrica.</a:t>
            </a:r>
          </a:p>
          <a:p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Essa presenta morfologia ovalare e diametri di 6,8 cm x 5,4 cm × 7,8 cm circa (DT x DAP x CC), i margini risultano irregolari e </a:t>
            </a:r>
            <a:r>
              <a:rPr lang="it-IT" sz="1800" dirty="0" err="1">
                <a:solidFill>
                  <a:srgbClr val="000000"/>
                </a:solidFill>
                <a:latin typeface="Segoe UI" panose="020B0502040204020203" pitchFamily="34" charset="0"/>
              </a:rPr>
              <a:t>polilobulati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 e si documenta </a:t>
            </a:r>
            <a:r>
              <a:rPr lang="it-IT" sz="1800" b="1" dirty="0">
                <a:solidFill>
                  <a:srgbClr val="000000"/>
                </a:solidFill>
                <a:latin typeface="Segoe UI" panose="020B0502040204020203" pitchFamily="34" charset="0"/>
              </a:rPr>
              <a:t>marcata imbibizione edematosa 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dell'adipe peritoneale adiacente di significato reattivo.</a:t>
            </a:r>
          </a:p>
          <a:p>
            <a:r>
              <a:rPr lang="it-IT" dirty="0">
                <a:solidFill>
                  <a:srgbClr val="000000"/>
                </a:solidFill>
                <a:latin typeface="Segoe UI" panose="020B0502040204020203" pitchFamily="34" charset="0"/>
              </a:rPr>
              <a:t>…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88BDFA32-70AF-45B6-8540-7CE27CFD4BE7}"/>
              </a:ext>
            </a:extLst>
          </p:cNvPr>
          <p:cNvSpPr txBox="1"/>
          <p:nvPr/>
        </p:nvSpPr>
        <p:spPr>
          <a:xfrm>
            <a:off x="588542" y="2737841"/>
            <a:ext cx="5738367" cy="369331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Segoe UI" panose="020B0502040204020203" pitchFamily="34" charset="0"/>
              </a:rPr>
              <a:t>Referto</a:t>
            </a:r>
          </a:p>
          <a:p>
            <a:r>
              <a:rPr lang="it-IT" dirty="0">
                <a:solidFill>
                  <a:srgbClr val="000000"/>
                </a:solidFill>
                <a:latin typeface="Segoe UI" panose="020B0502040204020203" pitchFamily="34" charset="0"/>
              </a:rPr>
              <a:t>…</a:t>
            </a:r>
          </a:p>
          <a:p>
            <a:r>
              <a:rPr lang="it-IT" dirty="0"/>
              <a:t>Si documenta una raccolta fluido-</a:t>
            </a:r>
            <a:r>
              <a:rPr lang="it-IT" dirty="0" err="1"/>
              <a:t>sovrafluida</a:t>
            </a:r>
            <a:r>
              <a:rPr lang="it-IT" dirty="0"/>
              <a:t> con </a:t>
            </a:r>
            <a:r>
              <a:rPr lang="it-IT" b="1" dirty="0"/>
              <a:t>piccole bolle aeree </a:t>
            </a:r>
            <a:r>
              <a:rPr lang="it-IT" dirty="0"/>
              <a:t>contestuali, in sede adiacente al moncone gastrico residuo in postumi di chirurgia bariatrica.</a:t>
            </a:r>
            <a:br>
              <a:rPr lang="it-IT" dirty="0"/>
            </a:br>
            <a:r>
              <a:rPr lang="it-IT" dirty="0"/>
              <a:t>La raccolta, a morfologia ovalare (circa 6,8 × 5,4 × 7,8 cm, DT × DAP × CC), presenta margini lievemente irregolari e un </a:t>
            </a:r>
            <a:r>
              <a:rPr lang="it-IT" b="1" dirty="0"/>
              <a:t>ispessimento parietale</a:t>
            </a:r>
            <a:r>
              <a:rPr lang="it-IT" dirty="0"/>
              <a:t>, reperto compatibile con una </a:t>
            </a:r>
            <a:r>
              <a:rPr lang="it-IT" b="1" dirty="0"/>
              <a:t>verosimile fase di organizzazione</a:t>
            </a:r>
            <a:r>
              <a:rPr lang="it-IT" dirty="0"/>
              <a:t> del processo.</a:t>
            </a:r>
            <a:br>
              <a:rPr lang="it-IT" dirty="0"/>
            </a:br>
            <a:r>
              <a:rPr lang="it-IT" dirty="0"/>
              <a:t>Si associa </a:t>
            </a:r>
            <a:r>
              <a:rPr lang="it-IT" b="1" dirty="0"/>
              <a:t>modesta imbibizione edematosa dell’adipe peritoneale adiacente</a:t>
            </a:r>
            <a:r>
              <a:rPr lang="it-IT" dirty="0"/>
              <a:t>, di significato reattivo in </a:t>
            </a:r>
            <a:r>
              <a:rPr lang="it-IT" b="1" dirty="0"/>
              <a:t>assenza di liquido libero in addome</a:t>
            </a:r>
            <a:endParaRPr lang="it-IT" sz="1800" b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Segoe UI" panose="020B0502040204020203" pitchFamily="34" charset="0"/>
              </a:rPr>
              <a:t>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0287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8.700 Uomo Pensieroso Illustrazioni stock, grafiche vettoriali  royalty-free e clip art - iStock | Pensare, Uomo preoccupato, Uomo allo  specchio">
            <a:extLst>
              <a:ext uri="{FF2B5EF4-FFF2-40B4-BE49-F238E27FC236}">
                <a16:creationId xmlns:a16="http://schemas.microsoft.com/office/drawing/2014/main" xmlns="" id="{98B836DC-9BBC-F741-B22C-BE76E89FF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6" y="1507286"/>
            <a:ext cx="4939748" cy="493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xmlns="" id="{201B63BA-7647-8541-8E1C-04027F34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43" y="410966"/>
            <a:ext cx="10058400" cy="792138"/>
          </a:xfrm>
        </p:spPr>
        <p:txBody>
          <a:bodyPr/>
          <a:lstStyle/>
          <a:p>
            <a:r>
              <a:rPr lang="it-IT" dirty="0"/>
              <a:t>Sarebbe stata una storia diversa?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2EDDF5EA-E462-CC43-BDA4-60EB3C110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7286"/>
            <a:ext cx="4603750" cy="2832100"/>
          </a:xfrm>
          <a:prstGeom prst="rect">
            <a:avLst/>
          </a:prstGeom>
        </p:spPr>
      </p:pic>
      <p:pic>
        <p:nvPicPr>
          <p:cNvPr id="5128" name="Picture 8" descr="Migration of an Endoscopic Double Pigtail Drain into the Abdominal Wall  Placed as a Treatment of a Fistula Post Revisional Bariatric Surgery |  Obesity Surgery">
            <a:extLst>
              <a:ext uri="{FF2B5EF4-FFF2-40B4-BE49-F238E27FC236}">
                <a16:creationId xmlns:a16="http://schemas.microsoft.com/office/drawing/2014/main" xmlns="" id="{3422676D-7988-D241-88A5-3FDDC6CC3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83" y="3977160"/>
            <a:ext cx="2954593" cy="222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619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0809A501-5E88-42EB-A6C2-602F469638FC}"/>
              </a:ext>
            </a:extLst>
          </p:cNvPr>
          <p:cNvSpPr txBox="1">
            <a:spLocks/>
          </p:cNvSpPr>
          <p:nvPr/>
        </p:nvSpPr>
        <p:spPr>
          <a:xfrm>
            <a:off x="722376" y="426443"/>
            <a:ext cx="4526280" cy="691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Caso clinico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AC2E9135-8331-C547-B471-754EE72924C7}"/>
              </a:ext>
            </a:extLst>
          </p:cNvPr>
          <p:cNvSpPr txBox="1"/>
          <p:nvPr/>
        </p:nvSpPr>
        <p:spPr>
          <a:xfrm>
            <a:off x="542738" y="1487370"/>
            <a:ext cx="1147638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</a:rPr>
              <a:t>Pz in esiti di sleeve </a:t>
            </a:r>
            <a:r>
              <a:rPr lang="it-IT" sz="2400" dirty="0" err="1">
                <a:effectLst/>
              </a:rPr>
              <a:t>gastrectomy</a:t>
            </a:r>
            <a:r>
              <a:rPr lang="it-IT" sz="2400" dirty="0">
                <a:effectLst/>
              </a:rPr>
              <a:t> </a:t>
            </a:r>
            <a:r>
              <a:rPr lang="it-IT" sz="2400" dirty="0"/>
              <a:t>su</a:t>
            </a:r>
            <a:r>
              <a:rPr lang="it-IT" sz="2400" dirty="0">
                <a:effectLst/>
              </a:rPr>
              <a:t> pregresso bendaggio gastrico rimosso per </a:t>
            </a:r>
            <a:r>
              <a:rPr lang="it-IT" sz="2400" dirty="0" err="1">
                <a:effectLst/>
              </a:rPr>
              <a:t>slippage</a:t>
            </a:r>
            <a:r>
              <a:rPr lang="it-IT" sz="2400" dirty="0">
                <a:effectLst/>
              </a:rPr>
              <a:t> </a:t>
            </a:r>
          </a:p>
          <a:p>
            <a:endParaRPr lang="it-IT" sz="2400" dirty="0"/>
          </a:p>
          <a:p>
            <a:r>
              <a:rPr lang="it-IT" sz="2400" dirty="0"/>
              <a:t>Durante ricovero in riabilitazione nutrizionale post operatoria c</a:t>
            </a:r>
            <a:r>
              <a:rPr lang="it-IT" sz="2400" dirty="0">
                <a:effectLst/>
              </a:rPr>
              <a:t>omparsa di iperpiressia con addominalgia in epigastrio. </a:t>
            </a:r>
          </a:p>
          <a:p>
            <a:endParaRPr lang="it-IT" sz="2400" dirty="0"/>
          </a:p>
          <a:p>
            <a:r>
              <a:rPr lang="it-IT" sz="2400" dirty="0"/>
              <a:t>R</a:t>
            </a:r>
            <a:r>
              <a:rPr lang="it-IT" sz="2400" dirty="0">
                <a:effectLst/>
              </a:rPr>
              <a:t>ialzo degli indici di flogosi</a:t>
            </a:r>
            <a:endParaRPr lang="it-IT" sz="2400" dirty="0"/>
          </a:p>
          <a:p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TC addome senza mdc con riscontro di numerose </a:t>
            </a:r>
            <a:r>
              <a:rPr lang="it-IT" sz="2400" dirty="0" err="1">
                <a:effectLst/>
              </a:rPr>
              <a:t>linfoadenopatie</a:t>
            </a:r>
            <a:r>
              <a:rPr lang="it-IT" sz="2400" dirty="0">
                <a:effectLst/>
              </a:rPr>
              <a:t> perigastriche, componente fluido-aerea perigastrica e contestuale falda fluida nel Douglas</a:t>
            </a:r>
          </a:p>
          <a:p>
            <a:endParaRPr lang="it-IT" sz="2400" dirty="0">
              <a:effectLst/>
            </a:endParaRPr>
          </a:p>
          <a:p>
            <a:r>
              <a:rPr lang="it-IT" sz="2400" dirty="0">
                <a:effectLst/>
              </a:rPr>
              <a:t>In considerazione di tali riscontri, la Paziente veniva ritrasferita presso il nostro reparto</a:t>
            </a:r>
          </a:p>
        </p:txBody>
      </p:sp>
    </p:spTree>
    <p:extLst>
      <p:ext uri="{BB962C8B-B14F-4D97-AF65-F5344CB8AC3E}">
        <p14:creationId xmlns:p14="http://schemas.microsoft.com/office/powerpoint/2010/main" val="1002676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xmlns="" id="{0809A501-5E88-42EB-A6C2-602F469638FC}"/>
              </a:ext>
            </a:extLst>
          </p:cNvPr>
          <p:cNvSpPr txBox="1">
            <a:spLocks/>
          </p:cNvSpPr>
          <p:nvPr/>
        </p:nvSpPr>
        <p:spPr>
          <a:xfrm>
            <a:off x="691082" y="468007"/>
            <a:ext cx="4526280" cy="691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Caso clinico</a:t>
            </a:r>
          </a:p>
        </p:txBody>
      </p:sp>
      <p:pic>
        <p:nvPicPr>
          <p:cNvPr id="3" name="F_ABDOMEN_20251008_161609">
            <a:hlinkClick r:id="" action="ppaction://media"/>
            <a:extLst>
              <a:ext uri="{FF2B5EF4-FFF2-40B4-BE49-F238E27FC236}">
                <a16:creationId xmlns:a16="http://schemas.microsoft.com/office/drawing/2014/main" xmlns="" id="{7FA43B9D-AAD9-4C9D-A0FE-30FFEFBAB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30756" r="6290" b="29156"/>
          <a:stretch/>
        </p:blipFill>
        <p:spPr>
          <a:xfrm>
            <a:off x="273166" y="1901728"/>
            <a:ext cx="5362113" cy="3660760"/>
          </a:xfrm>
          <a:prstGeom prst="rect">
            <a:avLst/>
          </a:prstGeom>
        </p:spPr>
      </p:pic>
      <p:pic>
        <p:nvPicPr>
          <p:cNvPr id="8" name="F_ABDOMEN_20251008_162352">
            <a:hlinkClick r:id="" action="ppaction://media"/>
            <a:extLst>
              <a:ext uri="{FF2B5EF4-FFF2-40B4-BE49-F238E27FC236}">
                <a16:creationId xmlns:a16="http://schemas.microsoft.com/office/drawing/2014/main" xmlns="" id="{19C3033F-F947-4E24-BC73-5E4E313355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124" t="25759" r="3973" b="25975"/>
          <a:stretch/>
        </p:blipFill>
        <p:spPr>
          <a:xfrm>
            <a:off x="6148290" y="1965848"/>
            <a:ext cx="5709583" cy="3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2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347" y="410966"/>
            <a:ext cx="10058400" cy="792138"/>
          </a:xfrm>
        </p:spPr>
        <p:txBody>
          <a:bodyPr/>
          <a:lstStyle/>
          <a:p>
            <a:r>
              <a:rPr lang="it-IT" dirty="0"/>
              <a:t>Introduzione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9002" y="1502026"/>
            <a:ext cx="10958328" cy="3760891"/>
          </a:xfrm>
        </p:spPr>
        <p:txBody>
          <a:bodyPr>
            <a:noAutofit/>
          </a:bodyPr>
          <a:lstStyle/>
          <a:p>
            <a:r>
              <a:rPr lang="it-IT" sz="2400" dirty="0"/>
              <a:t>La radiologia non è solo immagine, ma interpretazione clinica.</a:t>
            </a:r>
          </a:p>
          <a:p>
            <a:r>
              <a:rPr lang="it-IT" sz="2400" dirty="0"/>
              <a:t>In chirurgia, un dettaglio può cambiare l’indicazione o la strategia operatoria.</a:t>
            </a:r>
          </a:p>
          <a:p>
            <a:r>
              <a:rPr lang="it-IT" sz="2400" dirty="0"/>
              <a:t>Il referto è l’anello di collegamento tra immagine e decisione clinica.</a:t>
            </a:r>
          </a:p>
          <a:p>
            <a:r>
              <a:rPr lang="it-IT" sz="2400" dirty="0"/>
              <a:t>Linguaggio descrittivo vs interpretativo: due filosofie diverse.</a:t>
            </a:r>
          </a:p>
          <a:p>
            <a:r>
              <a:rPr lang="it-IT" sz="2400" dirty="0"/>
              <a:t>Il referto può influenzare la selezione dei pazienti, la tecnica chirurgica e la prevenzione delle complicanze.</a:t>
            </a:r>
          </a:p>
          <a:p>
            <a:r>
              <a:rPr lang="it-IT" sz="2400" dirty="0" err="1"/>
              <a:t>Caveat</a:t>
            </a:r>
            <a:r>
              <a:rPr lang="it-IT" sz="2400" dirty="0"/>
              <a:t>: implicazioni medico legali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7571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019C94D2-2DC4-49E6-BB3E-57D087018084}"/>
              </a:ext>
            </a:extLst>
          </p:cNvPr>
          <p:cNvSpPr txBox="1"/>
          <p:nvPr/>
        </p:nvSpPr>
        <p:spPr>
          <a:xfrm>
            <a:off x="2346037" y="1527473"/>
            <a:ext cx="720436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1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it-IT" b="1" dirty="0">
                <a:solidFill>
                  <a:srgbClr val="000000"/>
                </a:solidFill>
                <a:latin typeface="Segoe UI" panose="020B0502040204020203" pitchFamily="34" charset="0"/>
              </a:rPr>
              <a:t>Referto</a:t>
            </a:r>
            <a:endParaRPr lang="it-IT" sz="1800" b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it-IT" sz="1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In adiacenza alle clip chirurgiche sulla grande curvatura gastrica si osserva presenza di raccolta fluida con livello idro-aereo contestuale, a pareti sottili, che presenta diametri assiali di circa 50 x 35 mm ed estensione CC di circa 30 mm, </a:t>
            </a:r>
            <a:r>
              <a:rPr lang="it-IT" sz="1800" b="1" dirty="0">
                <a:solidFill>
                  <a:srgbClr val="000000"/>
                </a:solidFill>
                <a:latin typeface="Segoe UI" panose="020B0502040204020203" pitchFamily="34" charset="0"/>
              </a:rPr>
              <a:t>compatibile in prima ipotesi con postumi di perforazione tamponata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. Dopo somministrazione di mdc per via orale si osserva regolare transito del mdc, in </a:t>
            </a:r>
            <a:r>
              <a:rPr lang="it-IT" sz="1800" b="1" dirty="0">
                <a:solidFill>
                  <a:srgbClr val="000000"/>
                </a:solidFill>
                <a:latin typeface="Segoe UI" panose="020B0502040204020203" pitchFamily="34" charset="0"/>
              </a:rPr>
              <a:t>assenza di spandimenti del contrasto nella raccolta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. Concomita presenza di disomogeneità del tessuto adiposo periviscerale limitrofo di significato reattivo, con numerosi linfonodi reattivi lungo la piccola curvatura gastrica ed in sede </a:t>
            </a:r>
            <a:r>
              <a:rPr lang="it-IT" sz="1800" dirty="0" err="1">
                <a:solidFill>
                  <a:srgbClr val="000000"/>
                </a:solidFill>
                <a:latin typeface="Segoe UI" panose="020B0502040204020203" pitchFamily="34" charset="0"/>
              </a:rPr>
              <a:t>paraaortica</a:t>
            </a:r>
            <a:r>
              <a:rPr lang="it-IT" sz="1800" dirty="0">
                <a:solidFill>
                  <a:srgbClr val="000000"/>
                </a:solidFill>
                <a:latin typeface="Segoe UI" panose="020B0502040204020203" pitchFamily="34" charset="0"/>
              </a:rPr>
              <a:t> sinistra.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0809A501-5E88-42EB-A6C2-602F469638FC}"/>
              </a:ext>
            </a:extLst>
          </p:cNvPr>
          <p:cNvSpPr txBox="1">
            <a:spLocks/>
          </p:cNvSpPr>
          <p:nvPr/>
        </p:nvSpPr>
        <p:spPr>
          <a:xfrm>
            <a:off x="722376" y="149352"/>
            <a:ext cx="4526280" cy="691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Caso clinico</a:t>
            </a:r>
          </a:p>
        </p:txBody>
      </p:sp>
    </p:spTree>
    <p:extLst>
      <p:ext uri="{BB962C8B-B14F-4D97-AF65-F5344CB8AC3E}">
        <p14:creationId xmlns:p14="http://schemas.microsoft.com/office/powerpoint/2010/main" val="2175096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BFE09201-5C98-C240-95A9-51F462DCE5A4}"/>
              </a:ext>
            </a:extLst>
          </p:cNvPr>
          <p:cNvSpPr txBox="1"/>
          <p:nvPr/>
        </p:nvSpPr>
        <p:spPr>
          <a:xfrm>
            <a:off x="138545" y="580670"/>
            <a:ext cx="1205345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Digiuno, terapia antibiotica, idratazione </a:t>
            </a:r>
            <a:r>
              <a:rPr lang="it-IT" dirty="0" err="1"/>
              <a:t>ev</a:t>
            </a:r>
            <a:endParaRPr lang="it-IT" dirty="0"/>
          </a:p>
          <a:p>
            <a:endParaRPr lang="it-IT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it-IT" b="1" dirty="0"/>
              <a:t>TAC di rivalutazione</a:t>
            </a:r>
            <a:r>
              <a:rPr lang="it-IT" dirty="0"/>
              <a:t> a 7 giorni: incremento dimensionale della nota raccolta fluido-aerea con documentato spandimento di mezzo di contrasto somministrato per OS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it-IT" b="1" dirty="0"/>
              <a:t>EGDS: </a:t>
            </a:r>
            <a:r>
              <a:rPr lang="it-IT" dirty="0"/>
              <a:t>recesso gastrico </a:t>
            </a:r>
            <a:r>
              <a:rPr lang="it-IT" dirty="0" err="1"/>
              <a:t>sottocardiale</a:t>
            </a:r>
            <a:r>
              <a:rPr lang="it-IT" dirty="0"/>
              <a:t> in assenza di evidenti soluzioni di continuità a carico della parete gastrica. </a:t>
            </a:r>
          </a:p>
          <a:p>
            <a:endParaRPr lang="it-IT" dirty="0"/>
          </a:p>
          <a:p>
            <a:r>
              <a:rPr lang="it-IT" dirty="0"/>
              <a:t>In considerazione dei segni radiologici ed ematochimici di flogosi, anche in assenza di evidenza endoscopica di franca fistolizzazione della parete gastrica, si decideva per un approccio prudenziale.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Posizionamento di </a:t>
            </a:r>
            <a:r>
              <a:rPr lang="it-IT" b="1" dirty="0"/>
              <a:t>SND a scopo nutrizionale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it-IT" b="1" dirty="0">
                <a:effectLst/>
              </a:rPr>
              <a:t>TAC seriate di rivalutazione</a:t>
            </a:r>
            <a:r>
              <a:rPr lang="it-IT" b="1" dirty="0"/>
              <a:t> </a:t>
            </a:r>
            <a:r>
              <a:rPr lang="it-IT" dirty="0"/>
              <a:t>che documentavano una riduzione progressiva della componente aerea perigastrica, delle </a:t>
            </a:r>
            <a:r>
              <a:rPr lang="it-IT" dirty="0" err="1"/>
              <a:t>linfoadenopatie</a:t>
            </a:r>
            <a:r>
              <a:rPr lang="it-IT" dirty="0"/>
              <a:t> e del versamento pleurico sinistro. </a:t>
            </a:r>
            <a:r>
              <a:rPr lang="it-IT" b="1" dirty="0"/>
              <a:t>Contestuale progressiva normalizzazione degli indici di flogosi NONOSTANTE persistenza radiologica della raccolta perigastrica captante mezzo di contrasto per OS</a:t>
            </a:r>
            <a:endParaRPr lang="it-IT" dirty="0"/>
          </a:p>
          <a:p>
            <a:endParaRPr lang="it-IT" dirty="0"/>
          </a:p>
          <a:p>
            <a:pPr algn="ctr"/>
            <a:r>
              <a:rPr lang="it-IT" u="sng" dirty="0"/>
              <a:t>CONDIZIONE SOSPETTA per presenza di pseudo-diverticolo gastrico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ulteriore </a:t>
            </a:r>
            <a:r>
              <a:rPr lang="it-IT" b="1" dirty="0"/>
              <a:t>EGDS</a:t>
            </a:r>
            <a:r>
              <a:rPr lang="it-IT" dirty="0"/>
              <a:t>: presenza di un recesso gastrico rivestito da mucosa in sede immediatamente pericardiale, senza evidenza di produzione di materiale secretivo in fase aspirativa né di soluzione di continuo parietali. </a:t>
            </a:r>
          </a:p>
          <a:p>
            <a:endParaRPr lang="it-IT" dirty="0"/>
          </a:p>
          <a:p>
            <a:r>
              <a:rPr lang="it-IT" dirty="0"/>
              <a:t>Si procedeva quindi a cauta e progressiva </a:t>
            </a:r>
            <a:r>
              <a:rPr lang="it-IT" dirty="0" err="1"/>
              <a:t>rialimentazione</a:t>
            </a:r>
            <a:r>
              <a:rPr lang="it-IT" dirty="0"/>
              <a:t> per OS, senza che si manifestassero ulteriori episodi algici né che si documentasse l'incremento degli indici flogistici. </a:t>
            </a:r>
          </a:p>
        </p:txBody>
      </p:sp>
    </p:spTree>
    <p:extLst>
      <p:ext uri="{BB962C8B-B14F-4D97-AF65-F5344CB8AC3E}">
        <p14:creationId xmlns:p14="http://schemas.microsoft.com/office/powerpoint/2010/main" val="656924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347" y="410966"/>
            <a:ext cx="10058400" cy="792138"/>
          </a:xfrm>
        </p:spPr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9002" y="1502026"/>
            <a:ext cx="10958328" cy="3760891"/>
          </a:xfrm>
        </p:spPr>
        <p:txBody>
          <a:bodyPr>
            <a:noAutofit/>
          </a:bodyPr>
          <a:lstStyle/>
          <a:p>
            <a:r>
              <a:rPr lang="it-IT" sz="2400" dirty="0"/>
              <a:t>Le parole del referto influenzano la decisione chirurgica tanto quanto l’immagine.</a:t>
            </a:r>
          </a:p>
          <a:p>
            <a:r>
              <a:rPr lang="it-IT" sz="2400" dirty="0"/>
              <a:t>Solo il confronto diretto tra chirurgo e radiologo garantisce coerenza clinica.</a:t>
            </a:r>
          </a:p>
          <a:p>
            <a:r>
              <a:rPr lang="it-IT" sz="2400" dirty="0"/>
              <a:t>La discussione multidisciplinare è lo strumento più efficace per evitare errori interpretativi e ottimizzare il percorso del paziente.</a:t>
            </a:r>
          </a:p>
          <a:p>
            <a:pPr marL="0" indent="0" algn="ctr">
              <a:buNone/>
            </a:pPr>
            <a:r>
              <a:rPr lang="it-IT" sz="2400" b="1" dirty="0"/>
              <a:t>Il referto più utile nasce dal dialogo chirurgo-radiologo</a:t>
            </a:r>
          </a:p>
          <a:p>
            <a:pPr marL="0" indent="0">
              <a:buNone/>
            </a:pPr>
            <a:endParaRPr lang="it-IT" sz="2400" dirty="0"/>
          </a:p>
          <a:p>
            <a:endParaRPr lang="it-IT" dirty="0"/>
          </a:p>
        </p:txBody>
      </p:sp>
      <p:pic>
        <p:nvPicPr>
          <p:cNvPr id="6" name="Picture 2" descr="Funny Teamwork Quotes And Saying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57576" r="10176" b="13211"/>
          <a:stretch/>
        </p:blipFill>
        <p:spPr bwMode="auto">
          <a:xfrm>
            <a:off x="6043390" y="4655127"/>
            <a:ext cx="4290357" cy="15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unny Teamwork Quotes And Saying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t="7273" r="10021" b="44228"/>
          <a:stretch/>
        </p:blipFill>
        <p:spPr bwMode="auto">
          <a:xfrm>
            <a:off x="1348508" y="4193310"/>
            <a:ext cx="4177908" cy="254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761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161000">
            <a:off x="7128732" y="601863"/>
            <a:ext cx="2935300" cy="872311"/>
          </a:xfrm>
          <a:solidFill>
            <a:srgbClr val="00377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FF00"/>
                </a:solidFill>
              </a:rPr>
              <a:t>Grazie!</a:t>
            </a:r>
          </a:p>
        </p:txBody>
      </p:sp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6C1D661-9D13-483F-B457-5CE040DB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316" y="2332969"/>
            <a:ext cx="5641571" cy="435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44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347" y="410966"/>
            <a:ext cx="10058400" cy="792138"/>
          </a:xfrm>
        </p:spPr>
        <p:txBody>
          <a:bodyPr/>
          <a:lstStyle/>
          <a:p>
            <a:r>
              <a:rPr lang="it-IT" dirty="0"/>
              <a:t>Caso clinico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9002" y="1502027"/>
            <a:ext cx="10958328" cy="614450"/>
          </a:xfrm>
        </p:spPr>
        <p:txBody>
          <a:bodyPr>
            <a:noAutofit/>
          </a:bodyPr>
          <a:lstStyle/>
          <a:p>
            <a:r>
              <a:rPr lang="it-IT" sz="2400" dirty="0"/>
              <a:t>Domenica mattina…</a:t>
            </a: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47" y="2415400"/>
            <a:ext cx="5277171" cy="3749569"/>
          </a:xfrm>
          <a:prstGeom prst="rect">
            <a:avLst/>
          </a:prstGeom>
        </p:spPr>
      </p:pic>
      <p:pic>
        <p:nvPicPr>
          <p:cNvPr id="6" name="Picture 4" descr="Messy office desk with lots of paperwork and documents toned | Premium  AI-generated image">
            <a:extLst>
              <a:ext uri="{FF2B5EF4-FFF2-40B4-BE49-F238E27FC236}">
                <a16:creationId xmlns:a16="http://schemas.microsoft.com/office/drawing/2014/main" xmlns="" id="{67BCE8C0-5580-4932-A233-E826E8FC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46" y="2414566"/>
            <a:ext cx="5643634" cy="375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5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347" y="410966"/>
            <a:ext cx="10058400" cy="792138"/>
          </a:xfrm>
        </p:spPr>
        <p:txBody>
          <a:bodyPr/>
          <a:lstStyle/>
          <a:p>
            <a:r>
              <a:rPr lang="it-IT" dirty="0"/>
              <a:t>Caso clinico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9002" y="1502027"/>
            <a:ext cx="10958328" cy="614450"/>
          </a:xfrm>
        </p:spPr>
        <p:txBody>
          <a:bodyPr>
            <a:noAutofit/>
          </a:bodyPr>
          <a:lstStyle/>
          <a:p>
            <a:r>
              <a:rPr lang="it-IT" sz="2400" dirty="0"/>
              <a:t>Domenica mattina…</a:t>
            </a:r>
          </a:p>
          <a:p>
            <a:endParaRPr lang="it-IT" sz="2400" dirty="0"/>
          </a:p>
          <a:p>
            <a:r>
              <a:rPr lang="it-IT" sz="2400" dirty="0" err="1"/>
              <a:t>Rx</a:t>
            </a:r>
            <a:r>
              <a:rPr lang="it-IT" sz="2400" dirty="0"/>
              <a:t> addome in urgenza</a:t>
            </a:r>
          </a:p>
          <a:p>
            <a:r>
              <a:rPr lang="it-IT" sz="2400" dirty="0"/>
              <a:t>«Quesito clinico: dolore addominale, paziente si reca autonomamente al servizio»</a:t>
            </a:r>
          </a:p>
          <a:p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3192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347" y="410966"/>
            <a:ext cx="10058400" cy="792138"/>
          </a:xfrm>
        </p:spPr>
        <p:txBody>
          <a:bodyPr/>
          <a:lstStyle/>
          <a:p>
            <a:r>
              <a:rPr lang="it-IT" dirty="0"/>
              <a:t>RX addome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5347" y="5638490"/>
            <a:ext cx="10958328" cy="13257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400" dirty="0"/>
              <a:t>Non sovradistensione delle anse intestinali. Non livelli idro-aerei di significato occlusivo. Non aria libera sottodiaframmatica.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400" dirty="0"/>
              <a:t>Catenella chirurgica in ipocondrio sinistro e clip metalliche in ipocondrio destro.</a:t>
            </a:r>
          </a:p>
          <a:p>
            <a:endParaRPr lang="it-IT" sz="2400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F5123CC-3A6B-4EE7-9031-0E7096E9A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6" r="110" b="19822"/>
          <a:stretch/>
        </p:blipFill>
        <p:spPr>
          <a:xfrm>
            <a:off x="7404424" y="1315023"/>
            <a:ext cx="4313038" cy="42115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74BD62B-7773-4ECA-8416-23306145E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3" r="1874" b="17689"/>
          <a:stretch/>
        </p:blipFill>
        <p:spPr>
          <a:xfrm>
            <a:off x="510741" y="1320449"/>
            <a:ext cx="5115804" cy="420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99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347" y="410966"/>
            <a:ext cx="10058400" cy="792138"/>
          </a:xfrm>
        </p:spPr>
        <p:txBody>
          <a:bodyPr/>
          <a:lstStyle/>
          <a:p>
            <a:r>
              <a:rPr lang="it-IT" dirty="0"/>
              <a:t>Il chirurgo intanto…</a:t>
            </a:r>
          </a:p>
        </p:txBody>
      </p:sp>
      <p:pic>
        <p:nvPicPr>
          <p:cNvPr id="5" name="Picture 2" descr="390+ Radiology Humor Stock Photos, Pictures &amp; Royalty-Free ...">
            <a:extLst>
              <a:ext uri="{FF2B5EF4-FFF2-40B4-BE49-F238E27FC236}">
                <a16:creationId xmlns:a16="http://schemas.microsoft.com/office/drawing/2014/main" xmlns="" id="{0E800FC4-AB09-4511-8AC7-116A65B3A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1" y="1949338"/>
            <a:ext cx="58293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95B68BC-4278-DB46-A232-F380CBB50445}"/>
              </a:ext>
            </a:extLst>
          </p:cNvPr>
          <p:cNvSpPr txBox="1"/>
          <p:nvPr/>
        </p:nvSpPr>
        <p:spPr>
          <a:xfrm>
            <a:off x="6407343" y="1949338"/>
            <a:ext cx="53996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u="sng" dirty="0">
                <a:latin typeface="Arial" panose="020B0604020202020204" pitchFamily="34" charset="0"/>
              </a:rPr>
              <a:t>B</a:t>
            </a:r>
            <a:r>
              <a:rPr lang="it-IT" u="sng" dirty="0">
                <a:effectLst/>
                <a:latin typeface="Arial" panose="020B0604020202020204" pitchFamily="34" charset="0"/>
              </a:rPr>
              <a:t>ypass gastrico alla Roux 2012</a:t>
            </a:r>
          </a:p>
          <a:p>
            <a:endParaRPr lang="it-IT" dirty="0">
              <a:latin typeface="Arial" panose="020B0604020202020204" pitchFamily="34" charset="0"/>
            </a:endParaRPr>
          </a:p>
          <a:p>
            <a:pPr algn="just"/>
            <a:r>
              <a:rPr lang="it-IT" dirty="0">
                <a:effectLst/>
                <a:latin typeface="Arial" panose="020B0604020202020204" pitchFamily="34" charset="0"/>
              </a:rPr>
              <a:t>Da allora plurimi episodi di addominalgia</a:t>
            </a:r>
            <a:r>
              <a:rPr lang="it-IT" dirty="0">
                <a:latin typeface="Arial" panose="020B0604020202020204" pitchFamily="34" charset="0"/>
              </a:rPr>
              <a:t> che hanno richiesto 4 interventi esplorativi urgenti (2 in laparoscopia e 2 in laparotomia tra il 2016 e il gennaio 2025) con contestuale riduzione di ernia interna di </a:t>
            </a:r>
            <a:r>
              <a:rPr lang="it-IT" dirty="0" err="1">
                <a:latin typeface="Arial" panose="020B0604020202020204" pitchFamily="34" charset="0"/>
              </a:rPr>
              <a:t>Petersen</a:t>
            </a:r>
            <a:r>
              <a:rPr lang="it-IT" dirty="0">
                <a:latin typeface="Arial" panose="020B0604020202020204" pitchFamily="34" charset="0"/>
              </a:rPr>
              <a:t> </a:t>
            </a:r>
          </a:p>
          <a:p>
            <a:pPr algn="just"/>
            <a:endParaRPr lang="it-IT" dirty="0">
              <a:latin typeface="Arial" panose="020B0604020202020204" pitchFamily="34" charset="0"/>
            </a:endParaRPr>
          </a:p>
          <a:p>
            <a:pPr algn="just"/>
            <a:r>
              <a:rPr lang="it-IT" dirty="0">
                <a:effectLst/>
                <a:latin typeface="Arial" panose="020B0604020202020204" pitchFamily="34" charset="0"/>
              </a:rPr>
              <a:t>Da circa una settimana riferita nuova comparsa di </a:t>
            </a:r>
            <a:r>
              <a:rPr lang="it-IT" dirty="0">
                <a:latin typeface="Arial" panose="020B0604020202020204" pitchFamily="34" charset="0"/>
              </a:rPr>
              <a:t>addominalgia</a:t>
            </a:r>
            <a:r>
              <a:rPr lang="it-IT" dirty="0">
                <a:effectLst/>
                <a:latin typeface="Arial" panose="020B0604020202020204" pitchFamily="34" charset="0"/>
              </a:rPr>
              <a:t> associata a nausea</a:t>
            </a:r>
            <a:r>
              <a:rPr lang="it-IT" dirty="0">
                <a:latin typeface="Arial" panose="020B0604020202020204" pitchFamily="34" charset="0"/>
              </a:rPr>
              <a:t> e</a:t>
            </a:r>
            <a:r>
              <a:rPr lang="it-IT" dirty="0">
                <a:effectLst/>
                <a:latin typeface="Arial" panose="020B0604020202020204" pitchFamily="34" charset="0"/>
              </a:rPr>
              <a:t> vomito per cui giungeva presso il nostro PS </a:t>
            </a:r>
            <a:endParaRPr lang="it-IT" dirty="0">
              <a:effectLst/>
            </a:endParaRPr>
          </a:p>
        </p:txBody>
      </p:sp>
      <p:sp>
        <p:nvSpPr>
          <p:cNvPr id="3" name="Nuvola 2">
            <a:extLst>
              <a:ext uri="{FF2B5EF4-FFF2-40B4-BE49-F238E27FC236}">
                <a16:creationId xmlns:a16="http://schemas.microsoft.com/office/drawing/2014/main" xmlns="" id="{92353822-F2A7-C242-9AB3-8A02093FE4BA}"/>
              </a:ext>
            </a:extLst>
          </p:cNvPr>
          <p:cNvSpPr/>
          <p:nvPr/>
        </p:nvSpPr>
        <p:spPr>
          <a:xfrm rot="21179914">
            <a:off x="3981709" y="1336005"/>
            <a:ext cx="2259548" cy="1290637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F17EB89A-DC27-0B4A-879C-C268FA842A16}"/>
              </a:ext>
            </a:extLst>
          </p:cNvPr>
          <p:cNvSpPr txBox="1"/>
          <p:nvPr/>
        </p:nvSpPr>
        <p:spPr>
          <a:xfrm rot="20519804">
            <a:off x="4211052" y="1519382"/>
            <a:ext cx="2149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mmm... meglio chiedere una TC</a:t>
            </a:r>
          </a:p>
        </p:txBody>
      </p:sp>
    </p:spTree>
    <p:extLst>
      <p:ext uri="{BB962C8B-B14F-4D97-AF65-F5344CB8AC3E}">
        <p14:creationId xmlns:p14="http://schemas.microsoft.com/office/powerpoint/2010/main" val="2111639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5347" y="410966"/>
            <a:ext cx="10058400" cy="792138"/>
          </a:xfrm>
        </p:spPr>
        <p:txBody>
          <a:bodyPr/>
          <a:lstStyle/>
          <a:p>
            <a:r>
              <a:rPr lang="it-IT" dirty="0"/>
              <a:t>TC addome con mdc</a:t>
            </a:r>
          </a:p>
        </p:txBody>
      </p:sp>
      <p:pic>
        <p:nvPicPr>
          <p:cNvPr id="4" name="F_ABDOMEN_20251008_144142">
            <a:hlinkClick r:id="" action="ppaction://media"/>
            <a:extLst>
              <a:ext uri="{FF2B5EF4-FFF2-40B4-BE49-F238E27FC236}">
                <a16:creationId xmlns:a16="http://schemas.microsoft.com/office/drawing/2014/main" xmlns="" id="{55458C19-C78B-4242-8DD5-1ED04CC620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455" t="34133" r="9695" b="28622"/>
          <a:stretch/>
        </p:blipFill>
        <p:spPr>
          <a:xfrm>
            <a:off x="408431" y="1199348"/>
            <a:ext cx="6205859" cy="45065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F62215A-1B10-4DC2-8CCB-A3F92B5069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00" t="17618" r="33400" b="12669"/>
          <a:stretch/>
        </p:blipFill>
        <p:spPr>
          <a:xfrm>
            <a:off x="8095488" y="399435"/>
            <a:ext cx="3285744" cy="6215941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xmlns="" id="{2AC02C6D-D278-4C59-88B2-AEBF8C38DDE2}"/>
              </a:ext>
            </a:extLst>
          </p:cNvPr>
          <p:cNvCxnSpPr/>
          <p:nvPr/>
        </p:nvCxnSpPr>
        <p:spPr>
          <a:xfrm flipH="1">
            <a:off x="10344912" y="2133600"/>
            <a:ext cx="664464" cy="274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7E109E60-E685-491F-AD9C-271C143BB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9227" y="2712720"/>
            <a:ext cx="792549" cy="408467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xmlns="" id="{1554A433-BF52-4C39-962F-D063A8F4FE86}"/>
              </a:ext>
            </a:extLst>
          </p:cNvPr>
          <p:cNvCxnSpPr>
            <a:cxnSpLocks/>
          </p:cNvCxnSpPr>
          <p:nvPr/>
        </p:nvCxnSpPr>
        <p:spPr>
          <a:xfrm flipV="1">
            <a:off x="9576816" y="2517648"/>
            <a:ext cx="472440" cy="195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BFD07505-99D4-4C22-97BB-53384176742C}"/>
              </a:ext>
            </a:extLst>
          </p:cNvPr>
          <p:cNvCxnSpPr>
            <a:cxnSpLocks/>
          </p:cNvCxnSpPr>
          <p:nvPr/>
        </p:nvCxnSpPr>
        <p:spPr>
          <a:xfrm flipV="1">
            <a:off x="9738360" y="3109289"/>
            <a:ext cx="505968" cy="1825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A03FD534-44A6-4366-81E5-5726B7D30661}"/>
              </a:ext>
            </a:extLst>
          </p:cNvPr>
          <p:cNvCxnSpPr>
            <a:cxnSpLocks/>
          </p:cNvCxnSpPr>
          <p:nvPr/>
        </p:nvCxnSpPr>
        <p:spPr>
          <a:xfrm flipV="1">
            <a:off x="9671201" y="2819417"/>
            <a:ext cx="472440" cy="195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xmlns="" id="{3B32938E-1E26-4044-BB6F-F9EC8344F742}"/>
              </a:ext>
            </a:extLst>
          </p:cNvPr>
          <p:cNvCxnSpPr/>
          <p:nvPr/>
        </p:nvCxnSpPr>
        <p:spPr>
          <a:xfrm flipH="1">
            <a:off x="10411864" y="2450519"/>
            <a:ext cx="664464" cy="274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52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5379" y="2712720"/>
            <a:ext cx="10058400" cy="792138"/>
          </a:xfrm>
        </p:spPr>
        <p:txBody>
          <a:bodyPr/>
          <a:lstStyle/>
          <a:p>
            <a:r>
              <a:rPr lang="it-IT" dirty="0"/>
              <a:t>Referto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274EF833-2B07-43BF-B531-028A24E2A705}"/>
              </a:ext>
            </a:extLst>
          </p:cNvPr>
          <p:cNvSpPr txBox="1"/>
          <p:nvPr/>
        </p:nvSpPr>
        <p:spPr>
          <a:xfrm>
            <a:off x="4086225" y="264610"/>
            <a:ext cx="7754874" cy="3139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2200" dirty="0"/>
              <a:t>…</a:t>
            </a:r>
          </a:p>
          <a:p>
            <a:r>
              <a:rPr lang="it-IT" sz="2200" dirty="0"/>
              <a:t>Si documenta marcata </a:t>
            </a:r>
            <a:r>
              <a:rPr lang="it-IT" sz="2200" b="1" dirty="0"/>
              <a:t>torsione del mesentere</a:t>
            </a:r>
            <a:r>
              <a:rPr lang="it-IT" sz="2200" dirty="0"/>
              <a:t> in sede mesogastrica, con aspetto a </a:t>
            </a:r>
            <a:r>
              <a:rPr lang="it-IT" sz="2200" b="1" dirty="0"/>
              <a:t>“</a:t>
            </a:r>
            <a:r>
              <a:rPr lang="it-IT" sz="2200" b="1" dirty="0" err="1"/>
              <a:t>whirl</a:t>
            </a:r>
            <a:r>
              <a:rPr lang="it-IT" sz="2200" b="1" dirty="0"/>
              <a:t> </a:t>
            </a:r>
            <a:r>
              <a:rPr lang="it-IT" sz="2200" b="1" dirty="0" err="1"/>
              <a:t>sign</a:t>
            </a:r>
            <a:r>
              <a:rPr lang="it-IT" sz="2200" b="1" dirty="0"/>
              <a:t>”</a:t>
            </a:r>
            <a:r>
              <a:rPr lang="it-IT" sz="2200" dirty="0"/>
              <a:t> determinato dall’avvolgimento dei vasi mesenterici attorno all’asse vascolare principale.</a:t>
            </a:r>
            <a:br>
              <a:rPr lang="it-IT" sz="2200" dirty="0"/>
            </a:br>
            <a:r>
              <a:rPr lang="it-IT" sz="2200" dirty="0"/>
              <a:t>La </a:t>
            </a:r>
            <a:r>
              <a:rPr lang="it-IT" sz="2200" b="1" dirty="0"/>
              <a:t>vena mesenterica superiore appare compressa e stenotica</a:t>
            </a:r>
            <a:r>
              <a:rPr lang="it-IT" sz="2200" dirty="0"/>
              <a:t> nel tratto prossimale, in quadro compatibile con </a:t>
            </a:r>
            <a:r>
              <a:rPr lang="it-IT" sz="2200" b="1" dirty="0"/>
              <a:t>strozzatura vascolare da volvolo</a:t>
            </a:r>
            <a:r>
              <a:rPr lang="it-IT" sz="2200" dirty="0"/>
              <a:t>.</a:t>
            </a:r>
          </a:p>
          <a:p>
            <a:r>
              <a:rPr lang="it-IT" sz="2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7329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xmlns="" id="{674B1328-4ABA-4C2D-B639-93DD30CF961F}"/>
              </a:ext>
            </a:extLst>
          </p:cNvPr>
          <p:cNvSpPr txBox="1">
            <a:spLocks/>
          </p:cNvSpPr>
          <p:nvPr/>
        </p:nvSpPr>
        <p:spPr>
          <a:xfrm>
            <a:off x="722376" y="149352"/>
            <a:ext cx="6092952" cy="691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/>
              <a:t>Il chirurgo …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354E9AC-A28A-4251-BC51-3A856526C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597" y="2368086"/>
            <a:ext cx="5714685" cy="4086000"/>
          </a:xfrm>
          <a:prstGeom prst="rect">
            <a:avLst/>
          </a:prstGeom>
        </p:spPr>
      </p:pic>
      <p:sp>
        <p:nvSpPr>
          <p:cNvPr id="3" name="AutoShape 2" descr="Doctor pulls a glove">
            <a:extLst>
              <a:ext uri="{FF2B5EF4-FFF2-40B4-BE49-F238E27FC236}">
                <a16:creationId xmlns:a16="http://schemas.microsoft.com/office/drawing/2014/main" xmlns="" id="{FE1079D8-13E7-4092-9BB0-A43B508383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8016A408-77AB-4912-8F8A-3959C4464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4172"/>
            <a:ext cx="4893828" cy="4893828"/>
          </a:xfrm>
          <a:prstGeom prst="rect">
            <a:avLst/>
          </a:prstGeom>
        </p:spPr>
      </p:pic>
      <p:sp>
        <p:nvSpPr>
          <p:cNvPr id="7" name="Nuvola 6">
            <a:extLst>
              <a:ext uri="{FF2B5EF4-FFF2-40B4-BE49-F238E27FC236}">
                <a16:creationId xmlns:a16="http://schemas.microsoft.com/office/drawing/2014/main" xmlns="" id="{D3CEC034-B18F-9848-BDA3-E21B140B7531}"/>
              </a:ext>
            </a:extLst>
          </p:cNvPr>
          <p:cNvSpPr/>
          <p:nvPr/>
        </p:nvSpPr>
        <p:spPr>
          <a:xfrm rot="21179914">
            <a:off x="2457789" y="1111497"/>
            <a:ext cx="2640325" cy="157276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AB26DCB4-92D4-B54B-A12A-A68526FDC18F}"/>
              </a:ext>
            </a:extLst>
          </p:cNvPr>
          <p:cNvSpPr txBox="1"/>
          <p:nvPr/>
        </p:nvSpPr>
        <p:spPr>
          <a:xfrm rot="20519804">
            <a:off x="3019598" y="1265936"/>
            <a:ext cx="2149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URGENZA LAPAROTOMIA DEROTAZIONE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1AA396C2-363B-1842-91DE-AB3B40C541AA}"/>
              </a:ext>
            </a:extLst>
          </p:cNvPr>
          <p:cNvSpPr txBox="1"/>
          <p:nvPr/>
        </p:nvSpPr>
        <p:spPr>
          <a:xfrm>
            <a:off x="5589912" y="990499"/>
            <a:ext cx="65519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/>
              <a:t>TORSIONE DEL MESENTERE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 </a:t>
            </a:r>
            <a:r>
              <a:rPr lang="it-IT" sz="1800" b="1" dirty="0"/>
              <a:t>VENA MESENTERICA SUPERIORE COMPRESSA E STENOTICA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/>
              <a:t>STROZZATURA VASCOLARE DA VOLVOLO</a:t>
            </a:r>
          </a:p>
        </p:txBody>
      </p:sp>
    </p:spTree>
    <p:extLst>
      <p:ext uri="{BB962C8B-B14F-4D97-AF65-F5344CB8AC3E}">
        <p14:creationId xmlns:p14="http://schemas.microsoft.com/office/powerpoint/2010/main" val="50363620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419</TotalTime>
  <Words>1114</Words>
  <Application>Microsoft Office PowerPoint</Application>
  <PresentationFormat>Widescreen</PresentationFormat>
  <Paragraphs>144</Paragraphs>
  <Slides>23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Segoe UI</vt:lpstr>
      <vt:lpstr>Wingdings</vt:lpstr>
      <vt:lpstr>RetrospectVTI</vt:lpstr>
      <vt:lpstr>STESSA IMMAGINE DUE REFERTI Come può cambiare l’impatto clinico</vt:lpstr>
      <vt:lpstr>Introduzione</vt:lpstr>
      <vt:lpstr>Caso clinico</vt:lpstr>
      <vt:lpstr>Caso clinico</vt:lpstr>
      <vt:lpstr>RX addome</vt:lpstr>
      <vt:lpstr>Il chirurgo intanto…</vt:lpstr>
      <vt:lpstr>TC addome con mdc</vt:lpstr>
      <vt:lpstr>Referto</vt:lpstr>
      <vt:lpstr>Presentazione standard di PowerPoint</vt:lpstr>
      <vt:lpstr>Referto</vt:lpstr>
      <vt:lpstr>Il chirurgo intanto…</vt:lpstr>
      <vt:lpstr>Presentazione standard di PowerPoint</vt:lpstr>
      <vt:lpstr>Presentazione standard di PowerPoint</vt:lpstr>
      <vt:lpstr>TC addome con mdc</vt:lpstr>
      <vt:lpstr>Inizia il calvario….</vt:lpstr>
      <vt:lpstr>TC addome con mdc</vt:lpstr>
      <vt:lpstr>Sarebbe stata una storia diversa?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  <vt:lpstr>Grazie!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Account Microsoft</cp:lastModifiedBy>
  <cp:revision>47</cp:revision>
  <dcterms:created xsi:type="dcterms:W3CDTF">2022-02-27T17:36:31Z</dcterms:created>
  <dcterms:modified xsi:type="dcterms:W3CDTF">2025-10-12T20:39:13Z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